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77" r:id="rId9"/>
    <p:sldId id="275" r:id="rId10"/>
    <p:sldId id="278" r:id="rId11"/>
    <p:sldId id="263" r:id="rId12"/>
    <p:sldId id="279" r:id="rId13"/>
    <p:sldId id="280" r:id="rId14"/>
    <p:sldId id="281" r:id="rId15"/>
    <p:sldId id="264" r:id="rId16"/>
    <p:sldId id="283" r:id="rId17"/>
    <p:sldId id="282" r:id="rId18"/>
    <p:sldId id="28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B6079E-C659-41B9-B3B1-AF7F953AC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380ED-9A4A-4F57-8988-582F4AC9D5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8DE789-DEE6-4F61-9CEB-68936C1848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58D3-0FFB-4064-B7F7-C2DABF498B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49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4D78A9-BEB7-4B5A-9729-77BCC0670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B19845-F2B0-4386-B824-B20D7078CD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3D0215-559B-4F8C-8E68-7DDABF248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0F42E-D8FF-46E2-B4A1-5E1CCEEBE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0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DACD4A-E490-4831-97EF-823B3DA9D0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96903-D37B-4863-9F39-A75C5E950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6EF83E-184C-476E-A663-B590CB11BE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1B468-D1B4-462C-B50A-68EF16D86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275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AU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528029-D4AE-48C8-9793-4BDBF6526D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E1D750-1DFC-4B0F-AC05-588C2117FB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B58556-26F9-430B-9322-E879999513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E985-C1F6-4A55-AA1D-0402E2D7CC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37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DB4303-4069-4599-83DB-D7E03707B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557532-019A-4AF7-97FD-7A75F13431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AA941A-B9ED-456D-AA50-47CCD80766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A3BE4-FC94-48FF-B750-592062D12F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89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25E49B-1F07-4C89-8DCC-7939F120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43EA60-7F01-420F-9F8C-21823C339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4AD6FF-C1D3-4A53-8879-B6166E8F1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ADD2D-7ED6-412E-ABC5-064647E69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79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4B27D2-FA44-4570-BE73-4EECF07590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F060E8-573B-4DAA-9E8E-25B61214F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1C1F9-4237-4F6D-A0A4-9124656F0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92B3D-48DE-4AC0-8331-E3172093B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53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1EF5C3-F14E-4309-A27A-0255DA9E4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2F14FE-26CB-486C-AEBE-E22B17B38E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7E9529-B060-40AD-83FD-39A10124F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9E010-5B82-44D7-9453-9D97CE21F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71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338C93-AB8E-427B-9CD1-FA00DE6CC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9C5035-8EDA-4BB8-92CF-A5358BC4C9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295A64-EDC2-4574-85F8-C1FD5D12F3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68316-303A-4FDA-8161-9E2F91A437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96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1C02B-EA4C-4B01-AA60-13BDEBED28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A6962B-7023-4A38-AFE4-236309531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72D7FC-D501-4401-9790-4E9B1C06A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7E032-AA56-4DC1-A824-6731C51FD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32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093C27-1A01-4220-998D-8E50868A6C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C52D41-6C4F-406E-A6D1-1058B8B18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11E216-EEC7-425A-8506-B7054396B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2D776-C0BB-4F49-8D64-AB60EC930A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83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04A384-C0A0-471B-8F31-78618483E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7F908D-5D3B-405B-9152-F9FBF1FD9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F29941-7366-4261-9DEA-CD45F58F4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DDF79-A89A-4F35-8307-D7E8CBE5F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14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0CA0A6-B9C2-480B-8E8E-550123AAB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9FCDE5-7F80-4D83-94B0-E22B6615E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A9A028-17E6-45E8-AC1A-37B2D504AB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5752A00-06D4-4331-A2F9-432E4235E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572C05-275F-4097-82AF-74D84B33FA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963CC3-B79C-45A9-9942-49AD37964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0hkJvJsHG0" TargetMode="External"/><Relationship Id="rId2" Type="http://schemas.openxmlformats.org/officeDocument/2006/relationships/hyperlink" Target="http://www.youtube.com/watch?v=JmzBf3XGsOE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youtube.com/watch?v=afxwDTz_JTk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F0BDD23-44DE-4FEF-9F43-127AEB6787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14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Properties of Matter</a:t>
            </a: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622312B3-538E-454D-A108-0B58B1E73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2352675"/>
            <a:ext cx="3149600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1CBA080-A6A1-4F92-ABE2-E58372366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Water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DDB9E99-B5A4-41FC-A640-3BFE3FA1E25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/>
              <a:t>No reaction to acids</a:t>
            </a:r>
          </a:p>
          <a:p>
            <a:pPr eaLnBrk="1" hangingPunct="1"/>
            <a:r>
              <a:rPr lang="en-US" altLang="en-US"/>
              <a:t>Non flammable</a:t>
            </a:r>
          </a:p>
          <a:p>
            <a:pPr eaLnBrk="1" hangingPunct="1"/>
            <a:r>
              <a:rPr lang="en-US" altLang="en-US"/>
              <a:t>No reaction to water</a:t>
            </a:r>
          </a:p>
          <a:p>
            <a:pPr eaLnBrk="1" hangingPunct="1"/>
            <a:r>
              <a:rPr lang="en-US" altLang="en-US"/>
              <a:t>No reaction to air</a:t>
            </a:r>
          </a:p>
          <a:p>
            <a:pPr eaLnBrk="1" hangingPunct="1"/>
            <a:r>
              <a:rPr lang="en-US" altLang="en-US"/>
              <a:t>No reaction to heat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11268" name="Picture 6">
            <a:extLst>
              <a:ext uri="{FF2B5EF4-FFF2-40B4-BE49-F238E27FC236}">
                <a16:creationId xmlns:a16="http://schemas.microsoft.com/office/drawing/2014/main" id="{A19180CA-2AD5-4F3F-BFEC-56A2C9B82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1776413"/>
            <a:ext cx="4170363" cy="382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3090367-7E61-4A94-891A-F1C4AB1C8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Baking Soda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F73B268-E93E-46E7-BE4A-58ABFE10350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What are the physical properties of baking soda?</a:t>
            </a:r>
          </a:p>
          <a:p>
            <a:pPr eaLnBrk="1" hangingPunct="1"/>
            <a:endParaRPr lang="en-US" altLang="en-US" sz="2800"/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B7B83A99-8913-44B8-B05F-1FE2B07C4A9D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5625" y="2057400"/>
            <a:ext cx="266700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3382798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7D7641B-6100-480C-AA35-4C96F5F7D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Baking Soda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547151D-073E-4702-BE9A-481B624A5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05688" cy="4114800"/>
          </a:xfrm>
        </p:spPr>
        <p:txBody>
          <a:bodyPr/>
          <a:lstStyle/>
          <a:p>
            <a:pPr eaLnBrk="1" hangingPunct="1"/>
            <a:r>
              <a:rPr lang="en-US" altLang="en-US"/>
              <a:t>White</a:t>
            </a:r>
          </a:p>
          <a:p>
            <a:pPr eaLnBrk="1" hangingPunct="1"/>
            <a:r>
              <a:rPr lang="en-US" altLang="en-US"/>
              <a:t>Mp = 50 ᵒC</a:t>
            </a:r>
          </a:p>
          <a:p>
            <a:pPr eaLnBrk="1" hangingPunct="1"/>
            <a:r>
              <a:rPr lang="en-US" altLang="en-US"/>
              <a:t>Bp = 851ᵒC</a:t>
            </a:r>
          </a:p>
          <a:p>
            <a:pPr eaLnBrk="1" hangingPunct="1"/>
            <a:r>
              <a:rPr lang="en-US" altLang="en-US"/>
              <a:t>Crystal shape – fine white powder</a:t>
            </a:r>
          </a:p>
          <a:p>
            <a:pPr eaLnBrk="1" hangingPunct="1"/>
            <a:r>
              <a:rPr lang="en-US" altLang="en-US"/>
              <a:t>Density = 2.20 g/mL</a:t>
            </a:r>
          </a:p>
          <a:p>
            <a:pPr eaLnBrk="1" hangingPunct="1"/>
            <a:r>
              <a:rPr lang="en-US" altLang="en-US"/>
              <a:t>Conductivity: poor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13316" name="Picture 2" descr="http://www.ideas-to-save-money.com/images/baking-soda-uses.jpg">
            <a:extLst>
              <a:ext uri="{FF2B5EF4-FFF2-40B4-BE49-F238E27FC236}">
                <a16:creationId xmlns:a16="http://schemas.microsoft.com/office/drawing/2014/main" id="{2319E0F2-609D-4FED-9478-4F3DF6439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159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567C39B-4E3A-4997-BC32-E7C038AC4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Baking Soda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842A05F-5B75-4CCD-894B-D3FEA4C63C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What are some chemical properties of baking soda?</a:t>
            </a:r>
          </a:p>
          <a:p>
            <a:pPr eaLnBrk="1" hangingPunct="1"/>
            <a:r>
              <a:rPr lang="en-US" altLang="en-US" sz="2800">
                <a:hlinkClick r:id="rId2"/>
              </a:rPr>
              <a:t>reaction with acid</a:t>
            </a:r>
            <a:endParaRPr lang="en-US" altLang="en-US" sz="2800"/>
          </a:p>
          <a:p>
            <a:pPr eaLnBrk="1" hangingPunct="1"/>
            <a:r>
              <a:rPr lang="en-US" altLang="en-US" sz="2800">
                <a:hlinkClick r:id="rId3"/>
              </a:rPr>
              <a:t>reaction to heat</a:t>
            </a:r>
            <a:endParaRPr lang="en-US" altLang="en-US" sz="2800"/>
          </a:p>
        </p:txBody>
      </p:sp>
      <p:pic>
        <p:nvPicPr>
          <p:cNvPr id="14340" name="Picture 5">
            <a:extLst>
              <a:ext uri="{FF2B5EF4-FFF2-40B4-BE49-F238E27FC236}">
                <a16:creationId xmlns:a16="http://schemas.microsoft.com/office/drawing/2014/main" id="{7E0EB5CC-E101-4A82-9F25-5F7484FA8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1738313"/>
            <a:ext cx="4198938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3382798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3382798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3382798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6B0C55E-369A-40C5-A999-B8AED7701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Baking Soda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0F32DAF-7284-4F37-9075-042708CFEA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4178300" cy="4114800"/>
          </a:xfrm>
        </p:spPr>
        <p:txBody>
          <a:bodyPr/>
          <a:lstStyle/>
          <a:p>
            <a:pPr eaLnBrk="1" hangingPunct="1"/>
            <a:r>
              <a:rPr lang="en-US" altLang="en-US"/>
              <a:t>reaction to acids: gas released (carbon dioxide)</a:t>
            </a:r>
          </a:p>
          <a:p>
            <a:pPr eaLnBrk="1" hangingPunct="1"/>
            <a:r>
              <a:rPr lang="en-US" altLang="en-US"/>
              <a:t>Non flammable</a:t>
            </a:r>
          </a:p>
          <a:p>
            <a:pPr eaLnBrk="1" hangingPunct="1"/>
            <a:r>
              <a:rPr lang="en-US" altLang="en-US"/>
              <a:t>No reaction to water</a:t>
            </a:r>
          </a:p>
          <a:p>
            <a:pPr eaLnBrk="1" hangingPunct="1"/>
            <a:r>
              <a:rPr lang="en-US" altLang="en-US"/>
              <a:t>No reaction to air</a:t>
            </a:r>
          </a:p>
          <a:p>
            <a:pPr eaLnBrk="1" hangingPunct="1"/>
            <a:r>
              <a:rPr lang="en-US" altLang="en-US"/>
              <a:t>reaction to heat: gas and liquid is released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15364" name="Picture 6">
            <a:extLst>
              <a:ext uri="{FF2B5EF4-FFF2-40B4-BE49-F238E27FC236}">
                <a16:creationId xmlns:a16="http://schemas.microsoft.com/office/drawing/2014/main" id="{99651278-A718-43B0-9706-114A2BDFF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1776413"/>
            <a:ext cx="4170363" cy="382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D2C7B23-842A-41AC-8647-0813EC965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Magnesium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D848E3E-2647-423E-9BBC-18FBB281039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What are the physical properties of magnesium?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lvl="1" eaLnBrk="1" hangingPunct="1"/>
            <a:endParaRPr lang="en-US" altLang="en-US" sz="2400"/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8E8363BA-8BD9-4F00-B237-A56EADC979FD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5625" y="2057400"/>
            <a:ext cx="266700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3383162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9504544-7E55-4F6C-84EF-5F47BDFE1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Magnesium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48332B-6FD0-40E0-9355-9B82D85D90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05688" cy="4114800"/>
          </a:xfrm>
        </p:spPr>
        <p:txBody>
          <a:bodyPr/>
          <a:lstStyle/>
          <a:p>
            <a:pPr eaLnBrk="1" hangingPunct="1"/>
            <a:r>
              <a:rPr lang="en-US" altLang="en-US"/>
              <a:t>Silver</a:t>
            </a:r>
          </a:p>
          <a:p>
            <a:pPr eaLnBrk="1" hangingPunct="1"/>
            <a:r>
              <a:rPr lang="en-US" altLang="en-US"/>
              <a:t>Mp = 650 ᵒC</a:t>
            </a:r>
          </a:p>
          <a:p>
            <a:pPr eaLnBrk="1" hangingPunct="1"/>
            <a:r>
              <a:rPr lang="en-US" altLang="en-US"/>
              <a:t>Bp = 1091ᵒC</a:t>
            </a:r>
          </a:p>
          <a:p>
            <a:pPr eaLnBrk="1" hangingPunct="1"/>
            <a:r>
              <a:rPr lang="en-US" altLang="en-US"/>
              <a:t>Crystal shape N/A</a:t>
            </a:r>
          </a:p>
          <a:p>
            <a:pPr eaLnBrk="1" hangingPunct="1"/>
            <a:r>
              <a:rPr lang="en-US" altLang="en-US"/>
              <a:t>Density = 1.58 g/mL</a:t>
            </a:r>
          </a:p>
          <a:p>
            <a:pPr eaLnBrk="1" hangingPunct="1"/>
            <a:r>
              <a:rPr lang="en-US" altLang="en-US"/>
              <a:t>Conductivity: good conductor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17412" name="Picture 2" descr="http://www.yourdictionary.com/images/articles/lg/436.Magnesium.jpg">
            <a:extLst>
              <a:ext uri="{FF2B5EF4-FFF2-40B4-BE49-F238E27FC236}">
                <a16:creationId xmlns:a16="http://schemas.microsoft.com/office/drawing/2014/main" id="{78E4D01A-B0D6-406A-8BE2-A38910055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1492250"/>
            <a:ext cx="35909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8B70269-B795-4690-BDB4-E5B7001CF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Magnesium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4DCA80A-659D-45EE-8879-6B64B04BC49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What are some chemical properties of magnesium?</a:t>
            </a:r>
          </a:p>
          <a:p>
            <a:pPr lvl="1" eaLnBrk="1" hangingPunct="1"/>
            <a:r>
              <a:rPr lang="en-US" altLang="en-US" sz="2400">
                <a:hlinkClick r:id="rId2"/>
              </a:rPr>
              <a:t>reaction to acid</a:t>
            </a:r>
            <a:endParaRPr lang="en-US" altLang="en-US" sz="2400"/>
          </a:p>
          <a:p>
            <a:pPr lvl="1" eaLnBrk="1" hangingPunct="1"/>
            <a:r>
              <a:rPr lang="en-US" altLang="en-US" sz="2400"/>
              <a:t>reaction to heat</a:t>
            </a:r>
          </a:p>
          <a:p>
            <a:pPr lvl="1" eaLnBrk="1" hangingPunct="1"/>
            <a:endParaRPr lang="en-US" altLang="en-US" sz="2400"/>
          </a:p>
        </p:txBody>
      </p:sp>
      <p:pic>
        <p:nvPicPr>
          <p:cNvPr id="18436" name="Picture 5">
            <a:extLst>
              <a:ext uri="{FF2B5EF4-FFF2-40B4-BE49-F238E27FC236}">
                <a16:creationId xmlns:a16="http://schemas.microsoft.com/office/drawing/2014/main" id="{909ED709-66A6-4127-9909-2E40D7AA6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1816100"/>
            <a:ext cx="4002087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3383162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entr" presetSubtype="3383162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entr" presetSubtype="3383162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EC8327F-18FF-4378-86CA-E6F0C58DB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Magnesium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6E0E6A1-CFB9-40A5-A137-82C30071FFA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4178300" cy="4114800"/>
          </a:xfrm>
        </p:spPr>
        <p:txBody>
          <a:bodyPr/>
          <a:lstStyle/>
          <a:p>
            <a:pPr eaLnBrk="1" hangingPunct="1"/>
            <a:r>
              <a:rPr lang="en-US" altLang="en-US"/>
              <a:t>reaction to acids: gas released (hydrogen)</a:t>
            </a:r>
          </a:p>
          <a:p>
            <a:pPr eaLnBrk="1" hangingPunct="1"/>
            <a:r>
              <a:rPr lang="en-US" altLang="en-US"/>
              <a:t>Highly flammable</a:t>
            </a:r>
          </a:p>
          <a:p>
            <a:pPr eaLnBrk="1" hangingPunct="1"/>
            <a:r>
              <a:rPr lang="en-US" altLang="en-US"/>
              <a:t>No reaction to water</a:t>
            </a:r>
          </a:p>
          <a:p>
            <a:pPr eaLnBrk="1" hangingPunct="1"/>
            <a:r>
              <a:rPr lang="en-US" altLang="en-US"/>
              <a:t>No reaction to air</a:t>
            </a:r>
          </a:p>
          <a:p>
            <a:pPr eaLnBrk="1" hangingPunct="1"/>
            <a:r>
              <a:rPr lang="en-US" altLang="en-US"/>
              <a:t>No reaction to heat: (unless oxygen is present)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19460" name="Picture 6">
            <a:extLst>
              <a:ext uri="{FF2B5EF4-FFF2-40B4-BE49-F238E27FC236}">
                <a16:creationId xmlns:a16="http://schemas.microsoft.com/office/drawing/2014/main" id="{2FD05CEA-D775-4843-9478-F082494A7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1776413"/>
            <a:ext cx="4170363" cy="382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D0C66D4-5F33-42F9-BB7E-CB5C7E5AB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Physical Properties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7A39E3E-D604-4774-BF45-EFD0C68530C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6873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Physical Change - When the shape or state is altered, but the substance stays the same.</a:t>
            </a:r>
          </a:p>
        </p:txBody>
      </p:sp>
      <p:sp>
        <p:nvSpPr>
          <p:cNvPr id="3076" name="ClipArt Placeholder 1">
            <a:extLst>
              <a:ext uri="{FF2B5EF4-FFF2-40B4-BE49-F238E27FC236}">
                <a16:creationId xmlns:a16="http://schemas.microsoft.com/office/drawing/2014/main" id="{A8CB2753-0DAF-48BF-96A8-C929BFD4174D}"/>
              </a:ext>
            </a:extLst>
          </p:cNvPr>
          <p:cNvSpPr>
            <a:spLocks noGrp="1" noChangeArrowheads="1" noTextEdit="1"/>
          </p:cNvSpPr>
          <p:nvPr>
            <p:ph type="clipArt" sz="half" idx="2"/>
          </p:nvPr>
        </p:nvSpPr>
        <p:spPr/>
      </p:sp>
      <p:pic>
        <p:nvPicPr>
          <p:cNvPr id="3077" name="Picture 6" descr="http://www.learner.org/courses/essential/physicalsci/images/s4.ice_melt2.jpg">
            <a:extLst>
              <a:ext uri="{FF2B5EF4-FFF2-40B4-BE49-F238E27FC236}">
                <a16:creationId xmlns:a16="http://schemas.microsoft.com/office/drawing/2014/main" id="{6D82BCD9-5A5C-4B72-9261-556F6F23F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938" y="1870075"/>
            <a:ext cx="4064000" cy="406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CD642B7-B273-45BB-98D2-7A1B7AE9A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States of Matter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03876D-AD01-43A2-8E17-92C91DF5B3B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96200" cy="1025525"/>
          </a:xfrm>
        </p:spPr>
        <p:txBody>
          <a:bodyPr/>
          <a:lstStyle/>
          <a:p>
            <a:pPr eaLnBrk="1" hangingPunct="1"/>
            <a:r>
              <a:rPr lang="en-US" altLang="en-US" sz="2800"/>
              <a:t>When a state changes, it is a physical change because the substance remains the same.</a:t>
            </a:r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21619C25-7DA4-424F-A944-3653A515C8AF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1075" y="2970213"/>
            <a:ext cx="7043738" cy="26289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6A666A-D4E6-4F00-8780-9968E0D34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Physical Properties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B3749A3-11D9-4D09-8D0C-6ECF028519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/>
              <a:t>Properties of a substance that relate to the kinds of </a:t>
            </a:r>
            <a:r>
              <a:rPr lang="en-US" altLang="en-US" sz="3600" b="1"/>
              <a:t>physical changes</a:t>
            </a:r>
            <a:r>
              <a:rPr lang="en-US" altLang="en-US" sz="3600"/>
              <a:t> that take place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9E6D4A5E-5216-4F72-A63A-43B426E8A1E9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1981200"/>
            <a:ext cx="2667000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40" presetClass="entr" presetSubtype="338178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3381809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783AB67-A8A3-46B7-B4EC-BFA1B9FA5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Physical Properties</a:t>
            </a:r>
          </a:p>
        </p:txBody>
      </p:sp>
      <p:pic>
        <p:nvPicPr>
          <p:cNvPr id="6147" name="Picture 5">
            <a:extLst>
              <a:ext uri="{FF2B5EF4-FFF2-40B4-BE49-F238E27FC236}">
                <a16:creationId xmlns:a16="http://schemas.microsoft.com/office/drawing/2014/main" id="{7FBC5CAD-CEE9-4052-96BA-0A5DD25C4C67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550" y="1536700"/>
            <a:ext cx="4919663" cy="3725863"/>
          </a:xfrm>
          <a:noFill/>
        </p:spPr>
      </p:pic>
      <p:pic>
        <p:nvPicPr>
          <p:cNvPr id="6148" name="Picture 6">
            <a:extLst>
              <a:ext uri="{FF2B5EF4-FFF2-40B4-BE49-F238E27FC236}">
                <a16:creationId xmlns:a16="http://schemas.microsoft.com/office/drawing/2014/main" id="{8CDC13DB-CD77-41C2-9893-47F708B57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1635125"/>
            <a:ext cx="2109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>
            <a:extLst>
              <a:ext uri="{FF2B5EF4-FFF2-40B4-BE49-F238E27FC236}">
                <a16:creationId xmlns:a16="http://schemas.microsoft.com/office/drawing/2014/main" id="{91CFFBF6-1127-4F4A-B56E-F8F8BC6FE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886075"/>
            <a:ext cx="1928813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>
            <a:extLst>
              <a:ext uri="{FF2B5EF4-FFF2-40B4-BE49-F238E27FC236}">
                <a16:creationId xmlns:a16="http://schemas.microsoft.com/office/drawing/2014/main" id="{8CB702A6-774A-437E-8F45-9D2390E32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63" y="3033713"/>
            <a:ext cx="135255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">
            <a:extLst>
              <a:ext uri="{FF2B5EF4-FFF2-40B4-BE49-F238E27FC236}">
                <a16:creationId xmlns:a16="http://schemas.microsoft.com/office/drawing/2014/main" id="{19FB91C2-1738-4C4B-AF2D-2AC39B4F6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4725988"/>
            <a:ext cx="22860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0">
            <a:extLst>
              <a:ext uri="{FF2B5EF4-FFF2-40B4-BE49-F238E27FC236}">
                <a16:creationId xmlns:a16="http://schemas.microsoft.com/office/drawing/2014/main" id="{BE56404D-99FC-420F-9C6B-A6C0D8186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5305425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8DE7936-1420-4EB9-8961-99D9C0B95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Chemical Properties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89FFA0A-3FFE-4CE0-8026-58B05069E8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How a substance interacts with other substances.</a:t>
            </a:r>
          </a:p>
          <a:p>
            <a:pPr eaLnBrk="1" hangingPunct="1"/>
            <a:r>
              <a:rPr lang="en-US" altLang="en-US" sz="2800"/>
              <a:t>Chemical properties can be onserved when a substance reacts and changes into a different substance (a chemical change)</a:t>
            </a:r>
          </a:p>
        </p:txBody>
      </p:sp>
      <p:pic>
        <p:nvPicPr>
          <p:cNvPr id="7172" name="Picture 6">
            <a:extLst>
              <a:ext uri="{FF2B5EF4-FFF2-40B4-BE49-F238E27FC236}">
                <a16:creationId xmlns:a16="http://schemas.microsoft.com/office/drawing/2014/main" id="{86B5D0D1-96D8-4D93-8E81-E2FA63561128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5200" y="3922713"/>
            <a:ext cx="3810000" cy="2517775"/>
          </a:xfrm>
        </p:spPr>
      </p:pic>
      <p:pic>
        <p:nvPicPr>
          <p:cNvPr id="7173" name="Picture 7">
            <a:extLst>
              <a:ext uri="{FF2B5EF4-FFF2-40B4-BE49-F238E27FC236}">
                <a16:creationId xmlns:a16="http://schemas.microsoft.com/office/drawing/2014/main" id="{98105CB7-2990-4D2E-816E-44284CDD1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1766888"/>
            <a:ext cx="2306637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510CA5F-1EEB-4973-9B47-2A88C82D0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Water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28FE25-E99A-4C5E-8D50-6158F95D42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What are the physical properties of water?</a:t>
            </a:r>
          </a:p>
          <a:p>
            <a:pPr eaLnBrk="1" hangingPunct="1"/>
            <a:endParaRPr lang="en-US" altLang="en-US" sz="2800"/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endParaRPr lang="en-US" altLang="en-US" sz="2800"/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3467E6E7-362F-4AD0-BD32-86F1484D7CB4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5625" y="2057400"/>
            <a:ext cx="2667000" cy="41148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2E093CB-F8B4-4353-84C3-8CE0218B1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Water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F0FBBBC-BA5C-4C53-995D-3D101961B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05688" cy="4114800"/>
          </a:xfrm>
        </p:spPr>
        <p:txBody>
          <a:bodyPr/>
          <a:lstStyle/>
          <a:p>
            <a:pPr eaLnBrk="1" hangingPunct="1"/>
            <a:r>
              <a:rPr lang="en-US" altLang="en-US"/>
              <a:t>Colourless</a:t>
            </a:r>
          </a:p>
          <a:p>
            <a:pPr eaLnBrk="1" hangingPunct="1"/>
            <a:r>
              <a:rPr lang="en-US" altLang="en-US"/>
              <a:t>Mp = 0 ᵒC</a:t>
            </a:r>
          </a:p>
          <a:p>
            <a:pPr eaLnBrk="1" hangingPunct="1"/>
            <a:r>
              <a:rPr lang="en-US" altLang="en-US"/>
              <a:t>Bp = 100ᵒC</a:t>
            </a:r>
          </a:p>
          <a:p>
            <a:pPr eaLnBrk="1" hangingPunct="1"/>
            <a:r>
              <a:rPr lang="en-US" altLang="en-US"/>
              <a:t>Crystal shape - hexagonal</a:t>
            </a:r>
          </a:p>
          <a:p>
            <a:pPr eaLnBrk="1" hangingPunct="1"/>
            <a:r>
              <a:rPr lang="en-US" altLang="en-US"/>
              <a:t>Density = 1 g/mL</a:t>
            </a:r>
          </a:p>
          <a:p>
            <a:pPr eaLnBrk="1" hangingPunct="1"/>
            <a:r>
              <a:rPr lang="en-US" altLang="en-US"/>
              <a:t>Conductivity: Pure water is an insulator, however, when salts are dissolved in water, it conducts electricity very well.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9220" name="Picture 4" descr="snowflake1">
            <a:extLst>
              <a:ext uri="{FF2B5EF4-FFF2-40B4-BE49-F238E27FC236}">
                <a16:creationId xmlns:a16="http://schemas.microsoft.com/office/drawing/2014/main" id="{37084025-C7A6-438E-AB12-AA9E42B53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63" y="660400"/>
            <a:ext cx="2416175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802470B-72FB-484C-AEA5-C36948A41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Water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B45CD62-0702-4FB2-A730-5E2AB0ECC4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8475" y="1668463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3600"/>
              <a:t>What are some chemical properties of water?</a:t>
            </a:r>
          </a:p>
          <a:p>
            <a:pPr eaLnBrk="1" hangingPunct="1">
              <a:buFontTx/>
              <a:buNone/>
            </a:pPr>
            <a:endParaRPr lang="en-US" altLang="en-US" sz="3600"/>
          </a:p>
        </p:txBody>
      </p:sp>
      <p:pic>
        <p:nvPicPr>
          <p:cNvPr id="10244" name="Picture 6">
            <a:extLst>
              <a:ext uri="{FF2B5EF4-FFF2-40B4-BE49-F238E27FC236}">
                <a16:creationId xmlns:a16="http://schemas.microsoft.com/office/drawing/2014/main" id="{73031828-B11F-4260-9BDF-2781159AC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1776413"/>
            <a:ext cx="4170363" cy="382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96995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777777"/>
      </a:dk1>
      <a:lt1>
        <a:srgbClr val="FFFFFF"/>
      </a:lt1>
      <a:dk2>
        <a:srgbClr val="686B5D"/>
      </a:dk2>
      <a:lt2>
        <a:srgbClr val="FFCC00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352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Times</vt:lpstr>
      <vt:lpstr>Arial</vt:lpstr>
      <vt:lpstr>Calibri</vt:lpstr>
      <vt:lpstr>Blank Presentation</vt:lpstr>
      <vt:lpstr>Properties of Matter</vt:lpstr>
      <vt:lpstr>Physical Properties</vt:lpstr>
      <vt:lpstr>States of Matter</vt:lpstr>
      <vt:lpstr>Physical Properties</vt:lpstr>
      <vt:lpstr>Physical Properties</vt:lpstr>
      <vt:lpstr>Chemical Properties</vt:lpstr>
      <vt:lpstr>Example: Water</vt:lpstr>
      <vt:lpstr>Water</vt:lpstr>
      <vt:lpstr>Example: Water</vt:lpstr>
      <vt:lpstr>Example: Water</vt:lpstr>
      <vt:lpstr>Example: Baking Soda</vt:lpstr>
      <vt:lpstr>Baking Soda</vt:lpstr>
      <vt:lpstr>Example: Baking Soda</vt:lpstr>
      <vt:lpstr>Example: Baking Soda</vt:lpstr>
      <vt:lpstr>Example: Magnesium</vt:lpstr>
      <vt:lpstr>Magnesium</vt:lpstr>
      <vt:lpstr>Example: Magnesium</vt:lpstr>
      <vt:lpstr>Example: Magnesium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DNA - Transmitter of the Genetic Code</dc:title>
  <dc:creator>Greg Wondga</dc:creator>
  <cp:lastModifiedBy>TURNER, Gary (gturn44)</cp:lastModifiedBy>
  <cp:revision>51</cp:revision>
  <dcterms:created xsi:type="dcterms:W3CDTF">2010-09-29T03:38:57Z</dcterms:created>
  <dcterms:modified xsi:type="dcterms:W3CDTF">2020-12-08T03:45:32Z</dcterms:modified>
</cp:coreProperties>
</file>